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9" r:id="rId5"/>
    <p:sldId id="26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80" r:id="rId16"/>
    <p:sldId id="26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832166-6901-A94C-9C20-C4CC38AF5832}" type="datetimeFigureOut">
              <a:rPr lang="en-US" smtClean="0"/>
              <a:t>5/23/20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90A947-6D71-E841-B156-B63E0116D9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711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AA96D1-9B63-4310-AB48-32E52594A668}" type="slidenum">
              <a:rPr lang="en-IL" smtClean="0"/>
              <a:t>4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089922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15541-875A-3744-A49B-D8D65D0EB1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E2DBA-51B2-554B-96A2-AEBF1A80A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4885A-DE23-C540-820D-A5E54769D4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D62FB-5AD9-B34D-9C69-A6C8E6CE9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5CCF87-53F1-B748-91C6-6C744E984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495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8ACB5-8506-C241-95CC-012166F36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D7A8E5-3293-544A-A68F-704F7B1FB3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FDA76-5730-8E4D-A4C8-17E5F400E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F09B80-39C7-ED42-AD48-B01D7C369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E8D4C-9CED-EA44-BDD3-234A2C9E1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851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AD9B3F-9D75-304A-866D-B85DBF894B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7C52ABB-D8DE-804B-B58F-A386C05F62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276BB-84B9-274A-A8A9-39823CF823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137FC-E623-7A41-85D7-0DE12D647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C5D4F-5C89-C843-947D-F19B02FA30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07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5F767-5122-6C41-8EC6-BF7EFA4DB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9D8192-09B7-6144-95BF-A691244BA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365A23-0552-6141-B26D-58C14F758D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61E1E-40C1-F648-A3A1-36D81953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83985-6A67-FB49-9262-3C491B2D1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71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9C4F5-668F-0045-B126-13B350E3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6C84E1-71C5-8840-B173-F3A8111311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11565-0EC9-E246-B0A3-171B77503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27D5EC-1EB0-0A47-B9F4-9DD203F6D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B9B962-2596-6245-84F3-F00CCE825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278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AE881-B3F4-8140-8D02-955F7156F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C62C4-EC96-5D40-82AA-88DD8A10014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7094E-C722-5945-8FD8-18ED9561C7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EE2F9F-1897-3248-BDB4-A9FE7C88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C2C28F-317E-9A46-8365-21F75D6E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01FC7-1CD1-2141-9C85-4AAC47AA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315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E3990-D573-8844-9851-EEA46544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71733F-0981-9848-9CB6-7F7AED84B5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9DBE8-30F1-D045-A11B-8C71CD01D6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EB6B7-3FC5-7443-AC51-9F12BC4166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C21B991-4792-194C-86D2-7648F49486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A1E4EF-B3BB-1246-9541-220D76C0C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9D75DA-6A66-714D-BBEA-00F6EEEE8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39C8F9-F442-ED4F-BC89-A66DD6D0C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429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2FF94-0DF9-0848-BA2E-D0D43201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54C26-358D-6C42-9F70-E2B7917B7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2DDA6-E4AC-654C-BD86-ECCB7B2F0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8DA209-819E-CD4B-8BF5-18031F517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5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975041-2C83-694E-9702-4E0CF44DF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6D306B-6B50-454D-A77F-74AB03BE1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F7F53-53A5-CA4F-8542-34448A982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4004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F531A-8F10-7040-B0E7-43ED49D8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3B2BB-4410-4840-8555-9232344E0D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72E20C-DD78-714C-9DC9-74673800C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F6A3C-1749-5343-ACB5-D9566241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D8F59E-0591-1740-A965-ADD25091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D5A339-BFF2-DB44-B244-DB9C4B887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781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7BE45-9597-694C-8716-8D25729EAF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268246-1357-424C-AE7E-8851FDF67C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3D3C80-21CF-2C49-BBC9-C0B2BAD8B6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16E569-A6CB-204C-88FC-F71239C2DD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D7B2D-7505-8E4C-9A12-8CA5F8ABC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D7038-7B36-4B42-9D07-CFCB1B3A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082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A8BF8F-7F1C-0440-96B1-FD7BCB107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D7E3C3-857D-4449-A203-66C3A9895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48DB1-ED4E-8D4A-8645-2429D9401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025D71-D5F2-2247-B5F3-964B3ADDC1AB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0A0FB5-BB63-1D42-8866-7AF77179C9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CF7244-3F67-444F-B946-08BB4C43D5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A4B7-394F-D64C-9166-1AE6E52256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84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vgou/pqtrees/blob/master/main.ipynb" TargetMode="External"/><Relationship Id="rId2" Type="http://schemas.openxmlformats.org/officeDocument/2006/relationships/hyperlink" Target="https://github.com/levgou/pqtre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B2B74-A2F7-3A40-A342-410265846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71237" y="328773"/>
            <a:ext cx="4948719" cy="1383212"/>
          </a:xfrm>
        </p:spPr>
        <p:txBody>
          <a:bodyPr/>
          <a:lstStyle/>
          <a:p>
            <a:r>
              <a:rPr lang="en-US" dirty="0"/>
              <a:t>PQTrees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07A28-7E30-F24D-AC0E-AFABBD4252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9460" y="4843952"/>
            <a:ext cx="6006242" cy="1383212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Lev Gourevitch </a:t>
            </a:r>
          </a:p>
          <a:p>
            <a:pPr algn="l"/>
            <a:r>
              <a:rPr lang="en-US" sz="2000" dirty="0"/>
              <a:t>Advisors – Prof. Michal Ziv-Ukelson, Galia Zimerman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B60F9F-021A-A44C-8038-4C81BB3D3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610" y="441787"/>
            <a:ext cx="4821147" cy="57853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5368D20-F496-ED46-8F84-DA6BB157826D}"/>
              </a:ext>
            </a:extLst>
          </p:cNvPr>
          <p:cNvSpPr txBox="1"/>
          <p:nvPr/>
        </p:nvSpPr>
        <p:spPr>
          <a:xfrm>
            <a:off x="999460" y="1711985"/>
            <a:ext cx="6589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Representing Gene Clusters with Gene Duplications</a:t>
            </a:r>
          </a:p>
        </p:txBody>
      </p:sp>
    </p:spTree>
    <p:extLst>
      <p:ext uri="{BB962C8B-B14F-4D97-AF65-F5344CB8AC3E}">
        <p14:creationId xmlns:p14="http://schemas.microsoft.com/office/powerpoint/2010/main" val="15401351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A13B1DE-991D-254A-A2EB-5A5CA3957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0941" y="1178736"/>
            <a:ext cx="4699000" cy="39751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A408AD-FF1C-A34B-B172-D629FA2C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53" y="235947"/>
            <a:ext cx="10515600" cy="1325563"/>
          </a:xfrm>
        </p:spPr>
        <p:txBody>
          <a:bodyPr/>
          <a:lstStyle/>
          <a:p>
            <a:r>
              <a:rPr lang="en-US" sz="3600" dirty="0"/>
              <a:t>PQTree – Character duplication -</a:t>
            </a:r>
            <a:r>
              <a:rPr lang="en-US" dirty="0"/>
              <a:t> </a:t>
            </a:r>
            <a:r>
              <a:rPr lang="en-US" sz="3600" dirty="0"/>
              <a:t>sequential</a:t>
            </a:r>
            <a:endParaRPr lang="en-US" sz="4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E49F-6C3C-E449-8C17-ED3DFC93D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153" y="1561512"/>
                <a:ext cx="10515600" cy="475576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b="1" dirty="0"/>
                  <a:t>The problem:  </a:t>
                </a:r>
                <a:r>
                  <a:rPr lang="en-US" dirty="0"/>
                  <a:t>some of the strings in the initial family </a:t>
                </a:r>
                <a:br>
                  <a:rPr lang="en-US" dirty="0"/>
                </a:br>
                <a:r>
                  <a:rPr lang="en-US" dirty="0"/>
                  <a:t>have consequent duplication of the same character,</a:t>
                </a:r>
                <a:br>
                  <a:rPr lang="en-US" dirty="0"/>
                </a:br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1, 2, 4, 4, 3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This addresses “</a:t>
                </a:r>
                <a:r>
                  <a:rPr lang="en-US" i="1" dirty="0"/>
                  <a:t>tandem”</a:t>
                </a:r>
                <a:r>
                  <a:rPr lang="en-US" dirty="0"/>
                  <a:t> duplications </a:t>
                </a:r>
                <a:br>
                  <a:rPr lang="en-US" dirty="0"/>
                </a:br>
                <a:r>
                  <a:rPr lang="en-US" dirty="0"/>
                  <a:t>of genes in nature</a:t>
                </a:r>
              </a:p>
              <a:p>
                <a:endParaRPr lang="en-US" dirty="0"/>
              </a:p>
              <a:p>
                <a:r>
                  <a:rPr lang="en-US" b="1" dirty="0"/>
                  <a:t>The solution: </a:t>
                </a:r>
                <a:r>
                  <a:rPr lang="en-US" dirty="0"/>
                  <a:t>reduce the sequence </a:t>
                </a:r>
                <a:br>
                  <a:rPr lang="en-US" dirty="0"/>
                </a:br>
                <a:r>
                  <a:rPr lang="en-US" dirty="0"/>
                  <a:t>into a single </a:t>
                </a:r>
                <a:r>
                  <a:rPr lang="en-US" i="1" dirty="0"/>
                  <a:t>“Multi Char” </a:t>
                </a:r>
                <a:br>
                  <a:rPr lang="en-US" i="1" dirty="0"/>
                </a:br>
                <a:r>
                  <a:rPr lang="en-US" dirty="0"/>
                  <a:t>and solve the original problem</a:t>
                </a:r>
              </a:p>
              <a:p>
                <a:endParaRPr lang="en-US" dirty="0"/>
              </a:p>
              <a:p>
                <a:r>
                  <a:rPr lang="en-US" dirty="0"/>
                  <a:t>The yield of the produce tree includes permutations</a:t>
                </a:r>
                <a:br>
                  <a:rPr lang="en-US" dirty="0"/>
                </a:br>
                <a:r>
                  <a:rPr lang="en-US" dirty="0"/>
                  <a:t>with duplication and without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E49F-6C3C-E449-8C17-ED3DFC93D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53" y="1561512"/>
                <a:ext cx="10515600" cy="4755766"/>
              </a:xfrm>
              <a:blipFill>
                <a:blip r:embed="rId3"/>
                <a:stretch>
                  <a:fillRect l="-844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531789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BA5E5-D12F-DF48-AE23-0EC534B3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Sequential duplication - example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FDF4A-69FB-8A41-8D1B-D5E9B477C9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tree in the example is build from</a:t>
                </a:r>
                <a:br>
                  <a:rPr lang="en-US" dirty="0"/>
                </a:br>
                <a:r>
                  <a:rPr lang="en-US" dirty="0"/>
                  <a:t>the family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(1, 2, 2, 3), (3, 2, 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/>
                <a:r>
                  <a:rPr lang="en-US" dirty="0"/>
                  <a:t>The Yield of such tree is: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(1, 2, 3), (3, 2, 1), (1, 2, 2, 3), (3, 2, 2, 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find (yield) strings with</a:t>
                </a:r>
                <a:br>
                  <a:rPr lang="en-US" dirty="0"/>
                </a:br>
                <a:r>
                  <a:rPr lang="en-US" dirty="0"/>
                  <a:t>duplications in the same position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FDF4A-69FB-8A41-8D1B-D5E9B477C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8514DC8-8A58-5147-A1E2-840A9731D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5879" y="1473345"/>
            <a:ext cx="46990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44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D2B3DAA-8C24-494D-9533-CE1773D3C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979" y="505049"/>
            <a:ext cx="5593192" cy="54279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BA5E5-D12F-DF48-AE23-0EC534B38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65" y="169297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Character duplication - Generalization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FDF4A-69FB-8A41-8D1B-D5E9B477C9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3651" y="1454747"/>
                <a:ext cx="10515600" cy="5041746"/>
              </a:xfrm>
            </p:spPr>
            <p:txBody>
              <a:bodyPr/>
              <a:lstStyle/>
              <a:p>
                <a:r>
                  <a:rPr lang="en-US" b="1" dirty="0"/>
                  <a:t>The problem:</a:t>
                </a:r>
                <a:r>
                  <a:rPr lang="en-US" dirty="0"/>
                  <a:t>  </a:t>
                </a:r>
                <a:br>
                  <a:rPr lang="en-US" dirty="0"/>
                </a:br>
                <a:r>
                  <a:rPr lang="en-US" dirty="0"/>
                  <a:t>some duplications are </a:t>
                </a:r>
                <a:r>
                  <a:rPr lang="en-US" b="1" dirty="0"/>
                  <a:t>not consequent</a:t>
                </a:r>
              </a:p>
              <a:p>
                <a:endParaRPr lang="en-US" b="1" dirty="0"/>
              </a:p>
              <a:p>
                <a:r>
                  <a:rPr lang="en-US" dirty="0"/>
                  <a:t>For 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2, 3, </m:t>
                    </m:r>
                    <m:r>
                      <a:rPr lang="en-US" b="1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2, </m:t>
                    </m:r>
                    <m:r>
                      <a:rPr lang="en-US" b="1" i="1" dirty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3)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  <a:p>
                <a:r>
                  <a:rPr lang="en-US" b="1" dirty="0"/>
                  <a:t>The solution:</a:t>
                </a:r>
                <a:r>
                  <a:rPr lang="en-US" dirty="0"/>
                  <a:t> reduce the original problem,</a:t>
                </a:r>
                <a:br>
                  <a:rPr lang="en-US" dirty="0"/>
                </a:br>
                <a:r>
                  <a:rPr lang="en-US" dirty="0"/>
                  <a:t>by adding a </a:t>
                </a:r>
                <a:r>
                  <a:rPr lang="en-US" b="1" dirty="0"/>
                  <a:t>suffix</a:t>
                </a:r>
                <a:r>
                  <a:rPr lang="en-US" dirty="0"/>
                  <a:t> to any occurrence</a:t>
                </a:r>
              </a:p>
              <a:p>
                <a:r>
                  <a:rPr lang="en-US" dirty="0"/>
                  <a:t>In such a case we produce a </a:t>
                </a:r>
                <a:r>
                  <a:rPr lang="en-US" b="1" dirty="0"/>
                  <a:t>Forest</a:t>
                </a:r>
                <a:r>
                  <a:rPr lang="en-US" dirty="0"/>
                  <a:t> and not a tree,</a:t>
                </a:r>
                <a:br>
                  <a:rPr lang="en-US" dirty="0"/>
                </a:br>
                <a:r>
                  <a:rPr lang="en-US" dirty="0"/>
                  <a:t>because we want to allow all possible matchings of the</a:t>
                </a:r>
                <a:br>
                  <a:rPr lang="en-US" dirty="0"/>
                </a:br>
                <a:r>
                  <a:rPr lang="en-US" dirty="0"/>
                  <a:t>duplicated characters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FDF4A-69FB-8A41-8D1B-D5E9B477C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3651" y="1454747"/>
                <a:ext cx="10515600" cy="5041746"/>
              </a:xfrm>
              <a:blipFill>
                <a:blip r:embed="rId3"/>
                <a:stretch>
                  <a:fillRect l="-965" t="-20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Arc 3">
            <a:extLst>
              <a:ext uri="{FF2B5EF4-FFF2-40B4-BE49-F238E27FC236}">
                <a16:creationId xmlns:a16="http://schemas.microsoft.com/office/drawing/2014/main" id="{ACF4573C-EC68-264D-A9E0-5420875CDADF}"/>
              </a:ext>
            </a:extLst>
          </p:cNvPr>
          <p:cNvSpPr/>
          <p:nvPr/>
        </p:nvSpPr>
        <p:spPr>
          <a:xfrm>
            <a:off x="2963370" y="2576643"/>
            <a:ext cx="2533663" cy="1065614"/>
          </a:xfrm>
          <a:prstGeom prst="arc">
            <a:avLst>
              <a:gd name="adj1" fmla="val 11357014"/>
              <a:gd name="adj2" fmla="val 2112775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ysClr val="windowText" lastClr="000000"/>
              </a:solidFill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6227E394-1ADE-D245-8A6D-FDAEA46482E4}"/>
              </a:ext>
            </a:extLst>
          </p:cNvPr>
          <p:cNvSpPr/>
          <p:nvPr/>
        </p:nvSpPr>
        <p:spPr>
          <a:xfrm>
            <a:off x="4072705" y="2643982"/>
            <a:ext cx="733214" cy="513892"/>
          </a:xfrm>
          <a:prstGeom prst="arc">
            <a:avLst>
              <a:gd name="adj1" fmla="val 11357014"/>
              <a:gd name="adj2" fmla="val 2112775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59523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2827DA-DA36-ED45-825A-3BB906AD8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0" y="2191934"/>
            <a:ext cx="4771749" cy="47261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567AB2-55B6-6A4F-B319-ADDF23B7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0892" y="2131841"/>
            <a:ext cx="4993911" cy="48463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BA5E5-D12F-DF48-AE23-0EC534B3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Generalization –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FDF4A-69FB-8A41-8D1B-D5E9B477C9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forest that is produced from the family: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1, 2, 3, 1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1, 2, 1, 3)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FDF4A-69FB-8A41-8D1B-D5E9B477C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03B062-F617-024B-9CA1-0D1D9F2A5664}"/>
                  </a:ext>
                </a:extLst>
              </p:cNvPr>
              <p:cNvSpPr txBox="1"/>
              <p:nvPr/>
            </p:nvSpPr>
            <p:spPr>
              <a:xfrm>
                <a:off x="7229900" y="2898631"/>
                <a:ext cx="14567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𝑌𝑖𝑒𝑙𝑑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 = 4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003B062-F617-024B-9CA1-0D1D9F2A56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9900" y="2898631"/>
                <a:ext cx="1456744" cy="369332"/>
              </a:xfrm>
              <a:prstGeom prst="rect">
                <a:avLst/>
              </a:prstGeom>
              <a:blipFill>
                <a:blip r:embed="rId5"/>
                <a:stretch>
                  <a:fillRect b="-17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14A2-0F7F-BA4B-8099-4593BB274F6F}"/>
                  </a:ext>
                </a:extLst>
              </p:cNvPr>
              <p:cNvSpPr txBox="1"/>
              <p:nvPr/>
            </p:nvSpPr>
            <p:spPr>
              <a:xfrm>
                <a:off x="362519" y="2374159"/>
                <a:ext cx="14054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𝑌𝑖𝑒𝑙𝑑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| =8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D4114A2-0F7F-BA4B-8099-4593BB274F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519" y="2374159"/>
                <a:ext cx="1405449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AC12D8D-5D56-1C44-9F67-90322FCC434F}"/>
              </a:ext>
            </a:extLst>
          </p:cNvPr>
          <p:cNvSpPr txBox="1"/>
          <p:nvPr/>
        </p:nvSpPr>
        <p:spPr>
          <a:xfrm>
            <a:off x="3537143" y="5604014"/>
            <a:ext cx="597958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would prefer using the tree with the </a:t>
            </a:r>
            <a:r>
              <a:rPr lang="en-US" sz="2000" b="1" dirty="0"/>
              <a:t>smaller yield </a:t>
            </a:r>
            <a:r>
              <a:rPr lang="en-US" sz="2000" dirty="0"/>
              <a:t>– </a:t>
            </a:r>
          </a:p>
          <a:p>
            <a:r>
              <a:rPr lang="en-US" sz="2000" dirty="0"/>
              <a:t>because its more conservative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CAE679-56C5-F846-836A-36E4A5780747}"/>
                  </a:ext>
                </a:extLst>
              </p:cNvPr>
              <p:cNvSpPr/>
              <p:nvPr/>
            </p:nvSpPr>
            <p:spPr>
              <a:xfrm>
                <a:off x="19996" y="3230539"/>
                <a:ext cx="2292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2, 3, </m:t>
                      </m:r>
                      <m:r>
                        <a:rPr lang="en-US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2, </m:t>
                      </m:r>
                      <m:r>
                        <a:rPr lang="en-US" b="1" i="1" dirty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ECAE679-56C5-F846-836A-36E4A57807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96" y="3230539"/>
                <a:ext cx="229261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c 13">
            <a:extLst>
              <a:ext uri="{FF2B5EF4-FFF2-40B4-BE49-F238E27FC236}">
                <a16:creationId xmlns:a16="http://schemas.microsoft.com/office/drawing/2014/main" id="{0D997077-E1AF-B046-891E-C2414E91C5F0}"/>
              </a:ext>
            </a:extLst>
          </p:cNvPr>
          <p:cNvSpPr/>
          <p:nvPr/>
        </p:nvSpPr>
        <p:spPr>
          <a:xfrm>
            <a:off x="241423" y="2884993"/>
            <a:ext cx="1619276" cy="1065614"/>
          </a:xfrm>
          <a:prstGeom prst="arc">
            <a:avLst>
              <a:gd name="adj1" fmla="val 11357014"/>
              <a:gd name="adj2" fmla="val 2112775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ysClr val="windowText" lastClr="000000"/>
              </a:solidFill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FDD5FDF3-1C7B-B542-9DEB-EAC64DB04F3C}"/>
              </a:ext>
            </a:extLst>
          </p:cNvPr>
          <p:cNvSpPr/>
          <p:nvPr/>
        </p:nvSpPr>
        <p:spPr>
          <a:xfrm>
            <a:off x="990667" y="3056899"/>
            <a:ext cx="380933" cy="542971"/>
          </a:xfrm>
          <a:prstGeom prst="arc">
            <a:avLst>
              <a:gd name="adj1" fmla="val 11357014"/>
              <a:gd name="adj2" fmla="val 2112775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ysClr val="windowText" lastClr="00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916A97-260D-CD4E-8A1E-4DE17740E9CF}"/>
                  </a:ext>
                </a:extLst>
              </p:cNvPr>
              <p:cNvSpPr/>
              <p:nvPr/>
            </p:nvSpPr>
            <p:spPr>
              <a:xfrm>
                <a:off x="6126648" y="3595596"/>
                <a:ext cx="22926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2, 3, </m:t>
                      </m:r>
                      <m:r>
                        <a:rPr lang="en-US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), (</m:t>
                      </m:r>
                      <m:r>
                        <a:rPr lang="en-US" b="1" i="1" dirty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2, </m:t>
                      </m:r>
                      <m:r>
                        <a:rPr lang="en-US" b="1" i="1" dirty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3)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3916A97-260D-CD4E-8A1E-4DE17740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648" y="3595596"/>
                <a:ext cx="2292614" cy="369332"/>
              </a:xfrm>
              <a:prstGeom prst="rect">
                <a:avLst/>
              </a:prstGeom>
              <a:blipFill>
                <a:blip r:embed="rId8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Arc 16">
            <a:extLst>
              <a:ext uri="{FF2B5EF4-FFF2-40B4-BE49-F238E27FC236}">
                <a16:creationId xmlns:a16="http://schemas.microsoft.com/office/drawing/2014/main" id="{05E4E747-5B91-B24F-9B92-A6A75B5EB6CD}"/>
              </a:ext>
            </a:extLst>
          </p:cNvPr>
          <p:cNvSpPr/>
          <p:nvPr/>
        </p:nvSpPr>
        <p:spPr>
          <a:xfrm>
            <a:off x="6379534" y="3143723"/>
            <a:ext cx="1098717" cy="1065614"/>
          </a:xfrm>
          <a:prstGeom prst="arc">
            <a:avLst>
              <a:gd name="adj1" fmla="val 11357014"/>
              <a:gd name="adj2" fmla="val 21127753"/>
            </a:avLst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 dirty="0">
              <a:solidFill>
                <a:sysClr val="windowText" lastClr="000000"/>
              </a:solidFill>
            </a:endParaRPr>
          </a:p>
        </p:txBody>
      </p:sp>
      <p:sp>
        <p:nvSpPr>
          <p:cNvPr id="18" name="Arc 17">
            <a:extLst>
              <a:ext uri="{FF2B5EF4-FFF2-40B4-BE49-F238E27FC236}">
                <a16:creationId xmlns:a16="http://schemas.microsoft.com/office/drawing/2014/main" id="{922EE860-599A-B241-B9E5-2C71EEB6155E}"/>
              </a:ext>
            </a:extLst>
          </p:cNvPr>
          <p:cNvSpPr/>
          <p:nvPr/>
        </p:nvSpPr>
        <p:spPr>
          <a:xfrm>
            <a:off x="7097315" y="3379364"/>
            <a:ext cx="846977" cy="607847"/>
          </a:xfrm>
          <a:prstGeom prst="arc">
            <a:avLst>
              <a:gd name="adj1" fmla="val 11357014"/>
              <a:gd name="adj2" fmla="val 21127753"/>
            </a:avLst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600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993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F63331F-1748-4A4D-AC46-0415EE5EC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052" y="895799"/>
            <a:ext cx="4146948" cy="4024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BA5E5-D12F-DF48-AE23-0EC534B3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Character duplication – Heuristic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FDF4A-69FB-8A41-8D1B-D5E9B477C9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The problem: </a:t>
                </a:r>
                <a:r>
                  <a:rPr lang="en-US" dirty="0"/>
                  <a:t>with increase of number of duplications</a:t>
                </a:r>
                <a:br>
                  <a:rPr lang="en-US" dirty="0"/>
                </a:br>
                <a:r>
                  <a:rPr lang="en-US" dirty="0"/>
                  <a:t>and initial strings the solution scales badly: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∏"/>
                            <m:sup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𝐷𝐶</m:t>
                            </m:r>
                          </m:sub>
                          <m:sup/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𝑐𝑜𝑢𝑛𝑡</m:t>
                            </m:r>
                            <m:d>
                              <m:d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d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! ]</m:t>
                            </m:r>
                          </m:e>
                        </m:nary>
                      </m:e>
                      <m:sup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k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𝐷𝐶</m:t>
                    </m:r>
                  </m:oMath>
                </a14:m>
                <a:r>
                  <a:rPr lang="en-US" dirty="0"/>
                  <a:t> – the duplicated characters</a:t>
                </a:r>
              </a:p>
              <a:p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– number of strings in the initial family</a:t>
                </a:r>
              </a:p>
              <a:p>
                <a:endParaRPr lang="en-US" dirty="0"/>
              </a:p>
              <a:p>
                <a:r>
                  <a:rPr lang="en-US" b="1" dirty="0"/>
                  <a:t>Heuristic:</a:t>
                </a:r>
                <a:r>
                  <a:rPr lang="en-US" dirty="0"/>
                  <a:t> Use the context of the duplicated characters 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3, 1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), (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1, 3)</m:t>
                    </m:r>
                  </m:oMath>
                </a14:m>
                <a:r>
                  <a:rPr lang="en-US" dirty="0"/>
                  <a:t> – the first </a:t>
                </a:r>
                <a:r>
                  <a:rPr lang="en-US" b="1" dirty="0"/>
                  <a:t>1</a:t>
                </a:r>
                <a:r>
                  <a:rPr lang="en-US" dirty="0"/>
                  <a:t> always shows up near a </a:t>
                </a:r>
                <a:r>
                  <a:rPr lang="en-US" b="1" dirty="0"/>
                  <a:t>2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8FDF4A-69FB-8A41-8D1B-D5E9B477C9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4649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35E5CE-F72A-924A-84EA-8FF84E1D2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5052" y="1223544"/>
            <a:ext cx="4146948" cy="40244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D7BA5E5-D12F-DF48-AE23-0EC534B38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Character duplication – Heuristic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8FDF4A-69FB-8A41-8D1B-D5E9B477C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heuristic reduces the complexity</a:t>
            </a:r>
            <a:br>
              <a:rPr lang="en-US" dirty="0"/>
            </a:br>
            <a:r>
              <a:rPr lang="en-US" dirty="0"/>
              <a:t>of the problem even to a linear problem,</a:t>
            </a:r>
            <a:br>
              <a:rPr lang="en-US" dirty="0"/>
            </a:br>
            <a:r>
              <a:rPr lang="en-US" dirty="0"/>
              <a:t>when each duplicated character has context</a:t>
            </a:r>
          </a:p>
          <a:p>
            <a:r>
              <a:rPr lang="en-US" dirty="0"/>
              <a:t>The heuristic performance is at worst case</a:t>
            </a:r>
            <a:br>
              <a:rPr lang="en-US" dirty="0"/>
            </a:br>
            <a:r>
              <a:rPr lang="en-US" dirty="0"/>
              <a:t>as the original “brute force” solution</a:t>
            </a:r>
          </a:p>
          <a:p>
            <a:endParaRPr lang="en-US" dirty="0"/>
          </a:p>
          <a:p>
            <a:r>
              <a:rPr lang="en-US" dirty="0"/>
              <a:t>From tests done – the heuristic </a:t>
            </a:r>
            <a:r>
              <a:rPr lang="en-US" b="1" dirty="0"/>
              <a:t>wasn’t able </a:t>
            </a:r>
            <a:r>
              <a:rPr lang="en-US" dirty="0"/>
              <a:t>to</a:t>
            </a:r>
            <a:br>
              <a:rPr lang="en-US" dirty="0"/>
            </a:br>
            <a:r>
              <a:rPr lang="en-US" dirty="0"/>
              <a:t>find the minimal tree for </a:t>
            </a:r>
            <a:r>
              <a:rPr lang="en-US" b="1" dirty="0"/>
              <a:t>1/100</a:t>
            </a:r>
            <a:r>
              <a:rPr lang="en-US" dirty="0"/>
              <a:t> of the cases – </a:t>
            </a:r>
          </a:p>
          <a:p>
            <a:r>
              <a:rPr lang="en-US" dirty="0"/>
              <a:t>From which we conclude that for some cases </a:t>
            </a:r>
            <a:r>
              <a:rPr lang="en-US" b="1" dirty="0"/>
              <a:t>context of one character </a:t>
            </a:r>
            <a:r>
              <a:rPr lang="en-US" dirty="0"/>
              <a:t>is not enough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58579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E65C8-78F8-514C-B712-EA40AB56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83738-C64A-C04D-A31E-DB882DDB5D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Implementation of the PQTree (Python), which could be found at:</a:t>
            </a:r>
          </a:p>
          <a:p>
            <a:r>
              <a:rPr lang="en-US" dirty="0"/>
              <a:t>        </a:t>
            </a:r>
            <a:r>
              <a:rPr lang="en-US" dirty="0">
                <a:hlinkClick r:id="rId2"/>
              </a:rPr>
              <a:t>https://github.com/levgou/pqtrees</a:t>
            </a:r>
            <a:r>
              <a:rPr lang="en-US" dirty="0"/>
              <a:t> </a:t>
            </a:r>
          </a:p>
          <a:p>
            <a:r>
              <a:rPr lang="en-US" dirty="0"/>
              <a:t>High resolution description of the project:</a:t>
            </a:r>
          </a:p>
          <a:p>
            <a:pPr marL="0" indent="0">
              <a:buNone/>
            </a:pPr>
            <a:r>
              <a:rPr lang="en-US" dirty="0"/>
              <a:t>            </a:t>
            </a:r>
            <a:r>
              <a:rPr lang="en-US" dirty="0">
                <a:hlinkClick r:id="rId3"/>
              </a:rPr>
              <a:t>https://github.com/levgou/pqtrees/blob/master/main.ipynb</a:t>
            </a:r>
            <a:r>
              <a:rPr lang="en-US" dirty="0"/>
              <a:t>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“Multi Character” – for consequent char duplications</a:t>
            </a:r>
          </a:p>
          <a:p>
            <a:r>
              <a:rPr lang="en-US" dirty="0"/>
              <a:t>“PQTree forest” – for the non sequential duplications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4AC02F-FC4B-1D4D-9667-4762699F0C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254" y="2283643"/>
            <a:ext cx="861785" cy="4524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439E5B-E66E-3F41-8624-250086E47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141" y="3299381"/>
            <a:ext cx="492009" cy="570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5868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B765-8434-2A45-BA28-F3F9C1588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B4A7E-BF84-9B4C-B548-03BBA6B6B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sz="4400" dirty="0"/>
              <a:t>The work in this project is based on previous work as described in:</a:t>
            </a:r>
          </a:p>
          <a:p>
            <a:pPr marL="0" indent="0">
              <a:buNone/>
            </a:pPr>
            <a:endParaRPr lang="en-US" sz="4400" dirty="0"/>
          </a:p>
          <a:p>
            <a:r>
              <a:rPr lang="en-US" sz="4400" dirty="0"/>
              <a:t>Gene Proximity Analysis Across Whole Genomes via PQ Trees</a:t>
            </a:r>
            <a:br>
              <a:rPr lang="en-US" sz="4400" dirty="0"/>
            </a:br>
            <a:r>
              <a:rPr lang="en-US" sz="3300" dirty="0"/>
              <a:t>﻿Gad M. Landau, Laxmi Parida, and Oren Weimann</a:t>
            </a:r>
          </a:p>
          <a:p>
            <a:pPr marL="0" indent="0">
              <a:buNone/>
            </a:pPr>
            <a:endParaRPr lang="en-US" sz="3300" dirty="0"/>
          </a:p>
          <a:p>
            <a:r>
              <a:rPr lang="en-US" sz="4400" dirty="0"/>
              <a:t>﻿Fast Algorithms to Enumerate All Common Intervals of Two Permutations</a:t>
            </a:r>
            <a:br>
              <a:rPr lang="en-US" sz="4400" dirty="0"/>
            </a:br>
            <a:r>
              <a:rPr lang="en-US" sz="3600" dirty="0"/>
              <a:t>﻿Takeaki Uno and Mutsunori Yagiura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687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08AD-FF1C-A34B-B172-D629FA2C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70" y="60177"/>
            <a:ext cx="10515600" cy="1325563"/>
          </a:xfrm>
        </p:spPr>
        <p:txBody>
          <a:bodyPr/>
          <a:lstStyle/>
          <a:p>
            <a:r>
              <a:rPr lang="en-US" dirty="0"/>
              <a:t>The Problem – Similar “String” Discovery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9E49F-6C3C-E449-8C17-ED3DFC93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53" y="1385740"/>
            <a:ext cx="10515600" cy="49315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3000" dirty="0"/>
          </a:p>
          <a:p>
            <a:r>
              <a:rPr lang="en-US" sz="3000" dirty="0"/>
              <a:t>We would like to discover </a:t>
            </a:r>
            <a:r>
              <a:rPr lang="en-US" sz="3000" b="1" dirty="0"/>
              <a:t>similar</a:t>
            </a:r>
            <a:r>
              <a:rPr lang="en-US" sz="3000" dirty="0"/>
              <a:t> </a:t>
            </a:r>
            <a:r>
              <a:rPr lang="en-US" sz="3000" i="1" dirty="0"/>
              <a:t>strings</a:t>
            </a:r>
            <a:br>
              <a:rPr lang="en-US" sz="3000" i="1" dirty="0"/>
            </a:br>
            <a:r>
              <a:rPr lang="en-US" sz="3000" dirty="0"/>
              <a:t>To an </a:t>
            </a:r>
            <a:r>
              <a:rPr lang="en-US" sz="3000" b="1" dirty="0"/>
              <a:t>initial family </a:t>
            </a:r>
            <a:r>
              <a:rPr lang="en-US" sz="3000" dirty="0"/>
              <a:t>of strings, while keeping the </a:t>
            </a:r>
            <a:br>
              <a:rPr lang="en-US" sz="3000" dirty="0"/>
            </a:br>
            <a:r>
              <a:rPr lang="en-US" sz="3000" dirty="0"/>
              <a:t>representation </a:t>
            </a:r>
            <a:r>
              <a:rPr lang="en-US" sz="3000" b="1" dirty="0"/>
              <a:t>compact, </a:t>
            </a:r>
            <a:r>
              <a:rPr lang="en-US" sz="3000" dirty="0"/>
              <a:t>and the concept</a:t>
            </a:r>
            <a:br>
              <a:rPr lang="en-US" sz="3000" dirty="0"/>
            </a:br>
            <a:r>
              <a:rPr lang="en-US" sz="3000" dirty="0"/>
              <a:t>of similarity </a:t>
            </a:r>
            <a:r>
              <a:rPr lang="en-US" sz="3000" b="1" dirty="0"/>
              <a:t>conservative</a:t>
            </a:r>
          </a:p>
          <a:p>
            <a:pPr marL="0" indent="0">
              <a:buNone/>
            </a:pPr>
            <a:endParaRPr lang="en-US" sz="3000" dirty="0"/>
          </a:p>
          <a:p>
            <a:r>
              <a:rPr lang="en-US" sz="3000" i="1" dirty="0"/>
              <a:t>Strings</a:t>
            </a:r>
            <a:r>
              <a:rPr lang="en-US" sz="3000" dirty="0"/>
              <a:t> – Strings could be a sequence of genes,</a:t>
            </a:r>
            <a:br>
              <a:rPr lang="en-US" sz="3000" dirty="0"/>
            </a:br>
            <a:r>
              <a:rPr lang="en-US" sz="3000" dirty="0"/>
              <a:t> a sequence of amino acids, etc.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394B2-87D6-484D-B76F-062C1CDE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984" y="958277"/>
            <a:ext cx="4465834" cy="53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30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89BF41A-72A6-4F5F-A743-3FD9DB20A0B2}"/>
              </a:ext>
            </a:extLst>
          </p:cNvPr>
          <p:cNvGrpSpPr/>
          <p:nvPr/>
        </p:nvGrpSpPr>
        <p:grpSpPr>
          <a:xfrm>
            <a:off x="1507452" y="89564"/>
            <a:ext cx="10049516" cy="632005"/>
            <a:chOff x="958290" y="3811865"/>
            <a:chExt cx="9998396" cy="70659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92BF6B2-08C1-4F6D-A975-1495321CD567}"/>
                </a:ext>
              </a:extLst>
            </p:cNvPr>
            <p:cNvSpPr txBox="1"/>
            <p:nvPr/>
          </p:nvSpPr>
          <p:spPr>
            <a:xfrm>
              <a:off x="1235314" y="3884359"/>
              <a:ext cx="9721372" cy="5161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badi" panose="020B0604020202020204" pitchFamily="34" charset="0"/>
                </a:rPr>
                <a:t>M        J        K       J       I        H       G          F         C          D        E</a:t>
              </a:r>
              <a:endParaRPr lang="en-IL" sz="2400" b="1" dirty="0">
                <a:latin typeface="Abadi" panose="020B06040202020202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C67ECDD-3C46-4B6A-BC50-0D4E959D28E0}"/>
                </a:ext>
              </a:extLst>
            </p:cNvPr>
            <p:cNvSpPr/>
            <p:nvPr/>
          </p:nvSpPr>
          <p:spPr>
            <a:xfrm>
              <a:off x="8141719" y="3811865"/>
              <a:ext cx="2708082" cy="7065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4C06A-D477-4584-857E-A61B9B4C686F}"/>
                </a:ext>
              </a:extLst>
            </p:cNvPr>
            <p:cNvSpPr/>
            <p:nvPr/>
          </p:nvSpPr>
          <p:spPr>
            <a:xfrm>
              <a:off x="958290" y="3820229"/>
              <a:ext cx="6181699" cy="686011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827F396-F74D-4050-A0AB-A481DF99042E}"/>
                </a:ext>
              </a:extLst>
            </p:cNvPr>
            <p:cNvSpPr/>
            <p:nvPr/>
          </p:nvSpPr>
          <p:spPr>
            <a:xfrm>
              <a:off x="9153618" y="3916236"/>
              <a:ext cx="1544540" cy="420240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2002808-38F3-4D7B-956A-CF704466A777}"/>
                </a:ext>
              </a:extLst>
            </p:cNvPr>
            <p:cNvSpPr/>
            <p:nvPr/>
          </p:nvSpPr>
          <p:spPr>
            <a:xfrm>
              <a:off x="7216419" y="3814771"/>
              <a:ext cx="818416" cy="6914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1AAAFA9-F39A-4127-BEF7-19C20C5ACCF5}"/>
                </a:ext>
              </a:extLst>
            </p:cNvPr>
            <p:cNvSpPr/>
            <p:nvPr/>
          </p:nvSpPr>
          <p:spPr>
            <a:xfrm>
              <a:off x="8230608" y="3904712"/>
              <a:ext cx="645986" cy="458076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01C1C96-C33D-48B6-912B-DCC35C3FB097}"/>
              </a:ext>
            </a:extLst>
          </p:cNvPr>
          <p:cNvGrpSpPr/>
          <p:nvPr/>
        </p:nvGrpSpPr>
        <p:grpSpPr>
          <a:xfrm>
            <a:off x="1523890" y="783811"/>
            <a:ext cx="9940300" cy="641933"/>
            <a:chOff x="930243" y="4795108"/>
            <a:chExt cx="9940300" cy="70659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486CFF7-438D-4DB4-B0D8-ED691830BDD5}"/>
                </a:ext>
              </a:extLst>
            </p:cNvPr>
            <p:cNvSpPr/>
            <p:nvPr/>
          </p:nvSpPr>
          <p:spPr>
            <a:xfrm>
              <a:off x="7139989" y="4795108"/>
              <a:ext cx="2773080" cy="7065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FB6992C-4E5F-43B3-9576-D2A74C28AE43}"/>
                </a:ext>
              </a:extLst>
            </p:cNvPr>
            <p:cNvSpPr/>
            <p:nvPr/>
          </p:nvSpPr>
          <p:spPr>
            <a:xfrm>
              <a:off x="8156070" y="4925683"/>
              <a:ext cx="1647786" cy="406218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A750A7-1D18-452A-89AD-AE0BCBD49A6D}"/>
                </a:ext>
              </a:extLst>
            </p:cNvPr>
            <p:cNvSpPr/>
            <p:nvPr/>
          </p:nvSpPr>
          <p:spPr>
            <a:xfrm>
              <a:off x="930243" y="4822008"/>
              <a:ext cx="6071738" cy="6527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271A726-7395-4685-949C-F2CC3CA2F1D4}"/>
                </a:ext>
              </a:extLst>
            </p:cNvPr>
            <p:cNvSpPr/>
            <p:nvPr/>
          </p:nvSpPr>
          <p:spPr>
            <a:xfrm flipH="1">
              <a:off x="7227789" y="4940792"/>
              <a:ext cx="785706" cy="391110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B15243-8B8F-40E2-981B-84C08307BCAC}"/>
                </a:ext>
              </a:extLst>
            </p:cNvPr>
            <p:cNvSpPr txBox="1"/>
            <p:nvPr/>
          </p:nvSpPr>
          <p:spPr>
            <a:xfrm>
              <a:off x="1149171" y="4879826"/>
              <a:ext cx="9721372" cy="508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badi" panose="020B0604020202020204" pitchFamily="34" charset="0"/>
                </a:rPr>
                <a:t>M        J        K       J       I        H       G          C         D        E         F </a:t>
              </a:r>
              <a:endParaRPr lang="en-IL" sz="2400" b="1" dirty="0">
                <a:latin typeface="Abadi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9F3FF0B-8DCF-4B91-AA49-84B96999D12D}"/>
                </a:ext>
              </a:extLst>
            </p:cNvPr>
            <p:cNvSpPr/>
            <p:nvPr/>
          </p:nvSpPr>
          <p:spPr>
            <a:xfrm>
              <a:off x="10027125" y="4800556"/>
              <a:ext cx="799472" cy="6914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8F3C93-B3E2-453B-B7B4-0F570B58F930}"/>
              </a:ext>
            </a:extLst>
          </p:cNvPr>
          <p:cNvGrpSpPr/>
          <p:nvPr/>
        </p:nvGrpSpPr>
        <p:grpSpPr>
          <a:xfrm>
            <a:off x="1523890" y="1540019"/>
            <a:ext cx="10026445" cy="619692"/>
            <a:chOff x="930242" y="5901849"/>
            <a:chExt cx="10026445" cy="69147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FF3395E-6BF1-4791-9D60-325B8E96E755}"/>
                </a:ext>
              </a:extLst>
            </p:cNvPr>
            <p:cNvSpPr/>
            <p:nvPr/>
          </p:nvSpPr>
          <p:spPr>
            <a:xfrm>
              <a:off x="1979832" y="6038386"/>
              <a:ext cx="1670594" cy="408568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4625F7B-A8B4-40B2-8CF7-884B352CCE6A}"/>
                </a:ext>
              </a:extLst>
            </p:cNvPr>
            <p:cNvSpPr/>
            <p:nvPr/>
          </p:nvSpPr>
          <p:spPr>
            <a:xfrm>
              <a:off x="930242" y="5907726"/>
              <a:ext cx="2809845" cy="68408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CF1FBB7-3E46-41DA-90AE-99A9B1626E3E}"/>
                </a:ext>
              </a:extLst>
            </p:cNvPr>
            <p:cNvSpPr/>
            <p:nvPr/>
          </p:nvSpPr>
          <p:spPr>
            <a:xfrm>
              <a:off x="3891869" y="5917791"/>
              <a:ext cx="6013939" cy="6527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1F015D7-7E25-41F6-8007-DEA001501A64}"/>
                </a:ext>
              </a:extLst>
            </p:cNvPr>
            <p:cNvSpPr/>
            <p:nvPr/>
          </p:nvSpPr>
          <p:spPr>
            <a:xfrm flipH="1">
              <a:off x="1082025" y="6038386"/>
              <a:ext cx="785706" cy="408568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91B8429-8A3F-4AB6-BA36-05762B2CD0C7}"/>
                </a:ext>
              </a:extLst>
            </p:cNvPr>
            <p:cNvSpPr/>
            <p:nvPr/>
          </p:nvSpPr>
          <p:spPr>
            <a:xfrm>
              <a:off x="10029431" y="5901849"/>
              <a:ext cx="799472" cy="6914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8A0BDA-1EF9-41B1-8127-BDD311F61416}"/>
                </a:ext>
              </a:extLst>
            </p:cNvPr>
            <p:cNvSpPr txBox="1"/>
            <p:nvPr/>
          </p:nvSpPr>
          <p:spPr>
            <a:xfrm>
              <a:off x="1235315" y="6011837"/>
              <a:ext cx="9721372" cy="515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badi" panose="020B0604020202020204" pitchFamily="34" charset="0"/>
                </a:rPr>
                <a:t>C        D      E          M        J        K       J       I        H       G            F</a:t>
              </a:r>
              <a:endParaRPr lang="en-IL" sz="2400" b="1" dirty="0">
                <a:latin typeface="Abadi" panose="020B0604020202020204" pitchFamily="34" charset="0"/>
              </a:endParaRPr>
            </a:p>
          </p:txBody>
        </p:sp>
      </p:grp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1A8FF6E-6F78-4C33-93B5-2D4A0381871C}"/>
              </a:ext>
            </a:extLst>
          </p:cNvPr>
          <p:cNvCxnSpPr>
            <a:cxnSpLocks/>
          </p:cNvCxnSpPr>
          <p:nvPr/>
        </p:nvCxnSpPr>
        <p:spPr>
          <a:xfrm>
            <a:off x="3930405" y="4048591"/>
            <a:ext cx="0" cy="507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63EED5F-3D8A-4E84-93B0-92242AA584B5}"/>
              </a:ext>
            </a:extLst>
          </p:cNvPr>
          <p:cNvCxnSpPr>
            <a:cxnSpLocks/>
          </p:cNvCxnSpPr>
          <p:nvPr/>
        </p:nvCxnSpPr>
        <p:spPr>
          <a:xfrm>
            <a:off x="3171729" y="4063442"/>
            <a:ext cx="0" cy="507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CA61952-81CB-4CFC-8869-F96A4D3843F6}"/>
              </a:ext>
            </a:extLst>
          </p:cNvPr>
          <p:cNvCxnSpPr>
            <a:cxnSpLocks/>
          </p:cNvCxnSpPr>
          <p:nvPr/>
        </p:nvCxnSpPr>
        <p:spPr>
          <a:xfrm>
            <a:off x="4766163" y="4063442"/>
            <a:ext cx="0" cy="507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6EACD5-A9CA-411C-A8B3-9D026839DF25}"/>
              </a:ext>
            </a:extLst>
          </p:cNvPr>
          <p:cNvCxnSpPr>
            <a:cxnSpLocks/>
          </p:cNvCxnSpPr>
          <p:nvPr/>
        </p:nvCxnSpPr>
        <p:spPr>
          <a:xfrm>
            <a:off x="5630424" y="4084315"/>
            <a:ext cx="0" cy="507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5A817DAA-B0A3-4BD7-9017-9073BFC5C01A}"/>
              </a:ext>
            </a:extLst>
          </p:cNvPr>
          <p:cNvCxnSpPr>
            <a:cxnSpLocks/>
          </p:cNvCxnSpPr>
          <p:nvPr/>
        </p:nvCxnSpPr>
        <p:spPr>
          <a:xfrm>
            <a:off x="6452326" y="4033182"/>
            <a:ext cx="0" cy="507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5802D4-EF2B-4231-9B9F-4CD5B3778BD2}"/>
              </a:ext>
            </a:extLst>
          </p:cNvPr>
          <p:cNvCxnSpPr>
            <a:cxnSpLocks/>
          </p:cNvCxnSpPr>
          <p:nvPr/>
        </p:nvCxnSpPr>
        <p:spPr>
          <a:xfrm>
            <a:off x="7106088" y="4184289"/>
            <a:ext cx="0" cy="507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DA8D5AB-7D1E-4B01-8FDA-FDE20350A89B}"/>
              </a:ext>
            </a:extLst>
          </p:cNvPr>
          <p:cNvCxnSpPr>
            <a:cxnSpLocks/>
          </p:cNvCxnSpPr>
          <p:nvPr/>
        </p:nvCxnSpPr>
        <p:spPr>
          <a:xfrm>
            <a:off x="2412168" y="4033182"/>
            <a:ext cx="0" cy="50733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C0B7A0F3-28CF-40E8-8147-BFA2FB68BE5D}"/>
              </a:ext>
            </a:extLst>
          </p:cNvPr>
          <p:cNvSpPr/>
          <p:nvPr/>
        </p:nvSpPr>
        <p:spPr>
          <a:xfrm>
            <a:off x="7920639" y="2263834"/>
            <a:ext cx="637713" cy="584775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RNDR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6EC87E-609E-42B9-8838-CBA84085E4E7}"/>
              </a:ext>
            </a:extLst>
          </p:cNvPr>
          <p:cNvSpPr/>
          <p:nvPr/>
        </p:nvSpPr>
        <p:spPr>
          <a:xfrm>
            <a:off x="8976520" y="4466930"/>
            <a:ext cx="670094" cy="474650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C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886E730-9A5C-4625-A33C-988E5E5BF6CA}"/>
              </a:ext>
            </a:extLst>
          </p:cNvPr>
          <p:cNvCxnSpPr>
            <a:cxnSpLocks/>
            <a:stCxn id="35" idx="4"/>
            <a:endCxn id="55" idx="0"/>
          </p:cNvCxnSpPr>
          <p:nvPr/>
        </p:nvCxnSpPr>
        <p:spPr>
          <a:xfrm>
            <a:off x="8239496" y="2848609"/>
            <a:ext cx="1687009" cy="21852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DE150B2-9458-4E7F-BC84-748F4C4A787E}"/>
              </a:ext>
            </a:extLst>
          </p:cNvPr>
          <p:cNvCxnSpPr>
            <a:cxnSpLocks/>
            <a:stCxn id="35" idx="4"/>
            <a:endCxn id="54" idx="0"/>
          </p:cNvCxnSpPr>
          <p:nvPr/>
        </p:nvCxnSpPr>
        <p:spPr>
          <a:xfrm>
            <a:off x="8239496" y="2848609"/>
            <a:ext cx="33699" cy="159121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85D3DB3-03C3-4DDF-9E8E-4B2198EA40D3}"/>
              </a:ext>
            </a:extLst>
          </p:cNvPr>
          <p:cNvCxnSpPr>
            <a:cxnSpLocks/>
            <a:stCxn id="35" idx="4"/>
            <a:endCxn id="45" idx="0"/>
          </p:cNvCxnSpPr>
          <p:nvPr/>
        </p:nvCxnSpPr>
        <p:spPr>
          <a:xfrm flipH="1">
            <a:off x="4719558" y="2848609"/>
            <a:ext cx="3519938" cy="910324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9A1F201-0418-410D-BD9F-0FB57DCFCA63}"/>
              </a:ext>
            </a:extLst>
          </p:cNvPr>
          <p:cNvCxnSpPr>
            <a:cxnSpLocks/>
            <a:endCxn id="36" idx="0"/>
          </p:cNvCxnSpPr>
          <p:nvPr/>
        </p:nvCxnSpPr>
        <p:spPr>
          <a:xfrm>
            <a:off x="9311567" y="3366484"/>
            <a:ext cx="0" cy="110044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26D2DCE-6CEF-4094-A446-E644629091B7}"/>
              </a:ext>
            </a:extLst>
          </p:cNvPr>
          <p:cNvCxnSpPr>
            <a:cxnSpLocks/>
          </p:cNvCxnSpPr>
          <p:nvPr/>
        </p:nvCxnSpPr>
        <p:spPr>
          <a:xfrm>
            <a:off x="10855403" y="3427283"/>
            <a:ext cx="0" cy="3750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BB13800-9D1B-459C-AEF8-84BA0EA1A832}"/>
              </a:ext>
            </a:extLst>
          </p:cNvPr>
          <p:cNvCxnSpPr>
            <a:cxnSpLocks/>
          </p:cNvCxnSpPr>
          <p:nvPr/>
        </p:nvCxnSpPr>
        <p:spPr>
          <a:xfrm>
            <a:off x="10410369" y="4133130"/>
            <a:ext cx="1" cy="56338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95B7E04-5E7A-43C3-AAEC-32A41E8C1A5A}"/>
              </a:ext>
            </a:extLst>
          </p:cNvPr>
          <p:cNvCxnSpPr>
            <a:cxnSpLocks/>
          </p:cNvCxnSpPr>
          <p:nvPr/>
        </p:nvCxnSpPr>
        <p:spPr>
          <a:xfrm>
            <a:off x="11259061" y="4175967"/>
            <a:ext cx="0" cy="608398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FB68CA49-9C05-4EBB-92AA-C4F4BFD91340}"/>
              </a:ext>
            </a:extLst>
          </p:cNvPr>
          <p:cNvSpPr/>
          <p:nvPr/>
        </p:nvSpPr>
        <p:spPr>
          <a:xfrm>
            <a:off x="10855403" y="4450001"/>
            <a:ext cx="749682" cy="4746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E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885496A-0DDC-4B69-9506-7BAF3FF7F424}"/>
              </a:ext>
            </a:extLst>
          </p:cNvPr>
          <p:cNvSpPr/>
          <p:nvPr/>
        </p:nvSpPr>
        <p:spPr>
          <a:xfrm>
            <a:off x="2146431" y="3758933"/>
            <a:ext cx="5146253" cy="4584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badi" panose="020B0604020104020204" pitchFamily="34" charset="0"/>
              </a:rPr>
              <a:t>Metabolism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20BE7DA-95E6-484B-8382-DE483FE82C18}"/>
              </a:ext>
            </a:extLst>
          </p:cNvPr>
          <p:cNvSpPr/>
          <p:nvPr/>
        </p:nvSpPr>
        <p:spPr>
          <a:xfrm>
            <a:off x="10075322" y="4463964"/>
            <a:ext cx="670095" cy="474650"/>
          </a:xfrm>
          <a:prstGeom prst="rect">
            <a:avLst/>
          </a:prstGeom>
          <a:blipFill>
            <a:blip r:embed="rId6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1A46968-77F7-4E79-8104-C88EA755AA10}"/>
              </a:ext>
            </a:extLst>
          </p:cNvPr>
          <p:cNvSpPr/>
          <p:nvPr/>
        </p:nvSpPr>
        <p:spPr>
          <a:xfrm>
            <a:off x="1849440" y="4443281"/>
            <a:ext cx="749682" cy="4746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M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E65493F-C0A2-4E79-A6F8-EEA79136F607}"/>
              </a:ext>
            </a:extLst>
          </p:cNvPr>
          <p:cNvSpPr/>
          <p:nvPr/>
        </p:nvSpPr>
        <p:spPr>
          <a:xfrm>
            <a:off x="2724903" y="4423399"/>
            <a:ext cx="749682" cy="4746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J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6CCF80B-4395-41EF-997A-78E6A48472C5}"/>
              </a:ext>
            </a:extLst>
          </p:cNvPr>
          <p:cNvSpPr/>
          <p:nvPr/>
        </p:nvSpPr>
        <p:spPr>
          <a:xfrm>
            <a:off x="3555564" y="4423399"/>
            <a:ext cx="749682" cy="4746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K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39B1B89-6073-4B43-AB9D-6C9D408B8DC1}"/>
              </a:ext>
            </a:extLst>
          </p:cNvPr>
          <p:cNvSpPr/>
          <p:nvPr/>
        </p:nvSpPr>
        <p:spPr>
          <a:xfrm>
            <a:off x="4386225" y="4431370"/>
            <a:ext cx="749682" cy="4746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J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944360B-0B47-4421-92D1-D179E1DF4C9E}"/>
              </a:ext>
            </a:extLst>
          </p:cNvPr>
          <p:cNvSpPr/>
          <p:nvPr/>
        </p:nvSpPr>
        <p:spPr>
          <a:xfrm>
            <a:off x="5239457" y="4418115"/>
            <a:ext cx="749682" cy="4746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I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3AE025F-D8BC-4664-9C33-FF435B00F3C9}"/>
              </a:ext>
            </a:extLst>
          </p:cNvPr>
          <p:cNvSpPr/>
          <p:nvPr/>
        </p:nvSpPr>
        <p:spPr>
          <a:xfrm>
            <a:off x="6077209" y="4421773"/>
            <a:ext cx="749682" cy="4746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H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A526F71-F577-4D60-8A3C-6D8FA82BBEAC}"/>
              </a:ext>
            </a:extLst>
          </p:cNvPr>
          <p:cNvSpPr/>
          <p:nvPr/>
        </p:nvSpPr>
        <p:spPr>
          <a:xfrm>
            <a:off x="6903780" y="4433367"/>
            <a:ext cx="749682" cy="47465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G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94348E0-9FC0-4010-AB70-169017BDF271}"/>
              </a:ext>
            </a:extLst>
          </p:cNvPr>
          <p:cNvSpPr/>
          <p:nvPr/>
        </p:nvSpPr>
        <p:spPr>
          <a:xfrm flipH="1">
            <a:off x="7834569" y="4439819"/>
            <a:ext cx="877252" cy="474650"/>
          </a:xfrm>
          <a:prstGeom prst="rect">
            <a:avLst/>
          </a:prstGeom>
          <a:blipFill>
            <a:blip r:embed="rId7"/>
            <a:tile tx="0" ty="0" sx="100000" sy="100000" flip="none" algn="tl"/>
          </a:blip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badi" panose="020B0604020104020204" pitchFamily="34" charset="0"/>
              </a:rPr>
              <a:t>F</a:t>
            </a:r>
            <a:endParaRPr lang="en-US" sz="2800" b="1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E780364B-9B58-42A7-B133-3EED1B9C314B}"/>
              </a:ext>
            </a:extLst>
          </p:cNvPr>
          <p:cNvSpPr/>
          <p:nvPr/>
        </p:nvSpPr>
        <p:spPr>
          <a:xfrm>
            <a:off x="8912404" y="3067131"/>
            <a:ext cx="2028201" cy="498048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badi" panose="020B0604020104020204" pitchFamily="34" charset="0"/>
              </a:rPr>
              <a:t>Transport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5071E5C2-8D03-4022-BAF0-7FFF3ADC76E7}"/>
              </a:ext>
            </a:extLst>
          </p:cNvPr>
          <p:cNvCxnSpPr>
            <a:cxnSpLocks/>
          </p:cNvCxnSpPr>
          <p:nvPr/>
        </p:nvCxnSpPr>
        <p:spPr>
          <a:xfrm>
            <a:off x="2092244" y="4931024"/>
            <a:ext cx="3896895" cy="111553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A326BB9-3B96-4DF8-9301-F5CB40B6EB22}"/>
              </a:ext>
            </a:extLst>
          </p:cNvPr>
          <p:cNvCxnSpPr>
            <a:cxnSpLocks/>
            <a:stCxn id="53" idx="2"/>
          </p:cNvCxnSpPr>
          <p:nvPr/>
        </p:nvCxnSpPr>
        <p:spPr>
          <a:xfrm>
            <a:off x="7278621" y="4908017"/>
            <a:ext cx="3503563" cy="11269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11ECB6B3-AC9D-4185-88B4-98F32E6DF57B}"/>
              </a:ext>
            </a:extLst>
          </p:cNvPr>
          <p:cNvCxnSpPr>
            <a:cxnSpLocks/>
          </p:cNvCxnSpPr>
          <p:nvPr/>
        </p:nvCxnSpPr>
        <p:spPr>
          <a:xfrm>
            <a:off x="3999624" y="4928371"/>
            <a:ext cx="3652978" cy="113194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CA118AC-97D2-4F78-966C-389CB7DE79D8}"/>
              </a:ext>
            </a:extLst>
          </p:cNvPr>
          <p:cNvCxnSpPr>
            <a:cxnSpLocks/>
            <a:stCxn id="50" idx="2"/>
            <a:endCxn id="73" idx="0"/>
          </p:cNvCxnSpPr>
          <p:nvPr/>
        </p:nvCxnSpPr>
        <p:spPr>
          <a:xfrm>
            <a:off x="4761066" y="4906020"/>
            <a:ext cx="3797286" cy="11774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830519A-A10F-4D06-92C5-3E02A23DB481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614298" y="4892765"/>
            <a:ext cx="3549975" cy="11972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E66DBFA1-EE3B-4AC9-A706-D6BF347EE5B4}"/>
              </a:ext>
            </a:extLst>
          </p:cNvPr>
          <p:cNvCxnSpPr>
            <a:cxnSpLocks/>
          </p:cNvCxnSpPr>
          <p:nvPr/>
        </p:nvCxnSpPr>
        <p:spPr>
          <a:xfrm>
            <a:off x="2935851" y="4889022"/>
            <a:ext cx="3926963" cy="11210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6E86128-2873-4D0A-B7AF-5D8EA4700A1A}"/>
              </a:ext>
            </a:extLst>
          </p:cNvPr>
          <p:cNvCxnSpPr>
            <a:cxnSpLocks/>
            <a:stCxn id="52" idx="2"/>
          </p:cNvCxnSpPr>
          <p:nvPr/>
        </p:nvCxnSpPr>
        <p:spPr>
          <a:xfrm>
            <a:off x="6452050" y="4896423"/>
            <a:ext cx="3415117" cy="11491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0EA173B4-762E-486E-AE55-D2BD38EBB3FB}"/>
              </a:ext>
            </a:extLst>
          </p:cNvPr>
          <p:cNvCxnSpPr>
            <a:cxnSpLocks/>
            <a:stCxn id="75" idx="0"/>
            <a:endCxn id="54" idx="2"/>
          </p:cNvCxnSpPr>
          <p:nvPr/>
        </p:nvCxnSpPr>
        <p:spPr>
          <a:xfrm flipV="1">
            <a:off x="2096100" y="4914469"/>
            <a:ext cx="6177095" cy="113027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8C083ED-EDDA-4F10-AE8E-F98CAC6B3E7C}"/>
              </a:ext>
            </a:extLst>
          </p:cNvPr>
          <p:cNvCxnSpPr>
            <a:cxnSpLocks/>
            <a:endCxn id="44" idx="2"/>
          </p:cNvCxnSpPr>
          <p:nvPr/>
        </p:nvCxnSpPr>
        <p:spPr>
          <a:xfrm flipV="1">
            <a:off x="3306749" y="4924651"/>
            <a:ext cx="7923495" cy="112446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CB58598-A011-4832-AE51-7FB74F36B407}"/>
              </a:ext>
            </a:extLst>
          </p:cNvPr>
          <p:cNvCxnSpPr>
            <a:cxnSpLocks/>
            <a:stCxn id="72" idx="0"/>
            <a:endCxn id="46" idx="2"/>
          </p:cNvCxnSpPr>
          <p:nvPr/>
        </p:nvCxnSpPr>
        <p:spPr>
          <a:xfrm flipV="1">
            <a:off x="3868871" y="4938614"/>
            <a:ext cx="6541499" cy="11166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66B0ACB7-D857-454F-B32F-B31FE7071DEE}"/>
              </a:ext>
            </a:extLst>
          </p:cNvPr>
          <p:cNvCxnSpPr>
            <a:cxnSpLocks/>
            <a:endCxn id="36" idx="2"/>
          </p:cNvCxnSpPr>
          <p:nvPr/>
        </p:nvCxnSpPr>
        <p:spPr>
          <a:xfrm flipV="1">
            <a:off x="4841471" y="4941580"/>
            <a:ext cx="4470096" cy="109111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041C3D41-5D56-485D-BFE6-2703DF33DAB8}"/>
              </a:ext>
            </a:extLst>
          </p:cNvPr>
          <p:cNvSpPr/>
          <p:nvPr/>
        </p:nvSpPr>
        <p:spPr>
          <a:xfrm>
            <a:off x="10018103" y="3767815"/>
            <a:ext cx="1532232" cy="474650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C06D0CF-9910-478A-8860-B4BF212FEDA1}"/>
              </a:ext>
            </a:extLst>
          </p:cNvPr>
          <p:cNvGrpSpPr/>
          <p:nvPr/>
        </p:nvGrpSpPr>
        <p:grpSpPr>
          <a:xfrm>
            <a:off x="1721259" y="6044748"/>
            <a:ext cx="10142069" cy="694644"/>
            <a:chOff x="1041398" y="4702389"/>
            <a:chExt cx="10142069" cy="69464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6C4333AC-E107-4DD9-9682-699F1EED7B0B}"/>
                </a:ext>
              </a:extLst>
            </p:cNvPr>
            <p:cNvSpPr txBox="1"/>
            <p:nvPr/>
          </p:nvSpPr>
          <p:spPr>
            <a:xfrm>
              <a:off x="1133951" y="4795019"/>
              <a:ext cx="100495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badi" panose="020B0604020202020204" pitchFamily="34" charset="0"/>
                </a:rPr>
                <a:t>F           E   D          C             M       J      K       J       I       H       G</a:t>
              </a:r>
              <a:endParaRPr lang="en-IL" sz="2400" b="1" dirty="0">
                <a:latin typeface="Abadi" panose="020B0604020202020204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FCFC44F-E896-4EE5-93BA-D4A1E51B0376}"/>
                </a:ext>
              </a:extLst>
            </p:cNvPr>
            <p:cNvSpPr/>
            <p:nvPr/>
          </p:nvSpPr>
          <p:spPr>
            <a:xfrm>
              <a:off x="3699530" y="4839752"/>
              <a:ext cx="632930" cy="408568"/>
            </a:xfrm>
            <a:prstGeom prst="rect">
              <a:avLst/>
            </a:prstGeom>
            <a:noFill/>
            <a:ln w="666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969F8C-4E40-47B3-A173-117BD1241622}"/>
                </a:ext>
              </a:extLst>
            </p:cNvPr>
            <p:cNvSpPr/>
            <p:nvPr/>
          </p:nvSpPr>
          <p:spPr>
            <a:xfrm>
              <a:off x="1883634" y="4712945"/>
              <a:ext cx="2610752" cy="68408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064F55A3-BFFB-4C04-B874-1A4A4C5929B4}"/>
                </a:ext>
              </a:extLst>
            </p:cNvPr>
            <p:cNvSpPr/>
            <p:nvPr/>
          </p:nvSpPr>
          <p:spPr>
            <a:xfrm>
              <a:off x="4763973" y="4741063"/>
              <a:ext cx="6229036" cy="652796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34CEAF2-E6F1-4CF4-91DF-84C5976FE346}"/>
                </a:ext>
              </a:extLst>
            </p:cNvPr>
            <p:cNvSpPr/>
            <p:nvPr/>
          </p:nvSpPr>
          <p:spPr>
            <a:xfrm flipH="1">
              <a:off x="2068443" y="4826210"/>
              <a:ext cx="1116891" cy="43047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7943122-D9EF-465C-9D57-E61B6F065485}"/>
                </a:ext>
              </a:extLst>
            </p:cNvPr>
            <p:cNvSpPr/>
            <p:nvPr/>
          </p:nvSpPr>
          <p:spPr>
            <a:xfrm>
              <a:off x="1041398" y="4702389"/>
              <a:ext cx="749682" cy="691470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F75147C2-9BC0-416F-B881-FEF6D9F89C0A}"/>
              </a:ext>
            </a:extLst>
          </p:cNvPr>
          <p:cNvSpPr txBox="1"/>
          <p:nvPr/>
        </p:nvSpPr>
        <p:spPr>
          <a:xfrm>
            <a:off x="8018906" y="2277089"/>
            <a:ext cx="464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Abadi" panose="020B0604020104020204" pitchFamily="34" charset="0"/>
              </a:rPr>
              <a:t>R</a:t>
            </a:r>
            <a:endParaRPr lang="en-IL" sz="2800" b="1" dirty="0">
              <a:latin typeface="Abadi" panose="020B0604020104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03D55FB-EF3B-8F4D-A0F9-330218FE839B}"/>
              </a:ext>
            </a:extLst>
          </p:cNvPr>
          <p:cNvSpPr/>
          <p:nvPr/>
        </p:nvSpPr>
        <p:spPr>
          <a:xfrm rot="16200000">
            <a:off x="-690585" y="917538"/>
            <a:ext cx="31315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b="1" dirty="0"/>
              <a:t>initial family</a:t>
            </a:r>
            <a:endParaRPr lang="en-US" sz="4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8F365A-0FE3-774B-8F27-B4E5F737F0CD}"/>
              </a:ext>
            </a:extLst>
          </p:cNvPr>
          <p:cNvSpPr txBox="1"/>
          <p:nvPr/>
        </p:nvSpPr>
        <p:spPr>
          <a:xfrm>
            <a:off x="67684" y="5531575"/>
            <a:ext cx="2165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Similar ”String”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52443F5-94FA-3E47-B907-F839A33EEDC6}"/>
              </a:ext>
            </a:extLst>
          </p:cNvPr>
          <p:cNvSpPr txBox="1"/>
          <p:nvPr/>
        </p:nvSpPr>
        <p:spPr>
          <a:xfrm>
            <a:off x="3908300" y="2656328"/>
            <a:ext cx="32766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Tree Representation </a:t>
            </a:r>
          </a:p>
        </p:txBody>
      </p:sp>
    </p:spTree>
    <p:extLst>
      <p:ext uri="{BB962C8B-B14F-4D97-AF65-F5344CB8AC3E}">
        <p14:creationId xmlns:p14="http://schemas.microsoft.com/office/powerpoint/2010/main" val="28581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08AD-FF1C-A34B-B172-D629FA2C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470" y="60177"/>
            <a:ext cx="10515600" cy="1325563"/>
          </a:xfrm>
        </p:spPr>
        <p:txBody>
          <a:bodyPr/>
          <a:lstStyle/>
          <a:p>
            <a:r>
              <a:rPr lang="en-US" dirty="0"/>
              <a:t>Proposed solution - PQTree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E49F-6C3C-E449-8C17-ED3DFC93D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153" y="1385740"/>
                <a:ext cx="10515600" cy="49315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sz="3000" dirty="0"/>
                  <a:t>A PQTree is a </a:t>
                </a:r>
                <a:r>
                  <a:rPr lang="en-US" sz="3000" b="1" dirty="0"/>
                  <a:t>rooted</a:t>
                </a:r>
                <a:r>
                  <a:rPr lang="en-US" sz="3000" dirty="0"/>
                  <a:t>, </a:t>
                </a:r>
                <a:r>
                  <a:rPr lang="en-US" sz="3000" b="1" dirty="0"/>
                  <a:t>ordered</a:t>
                </a:r>
                <a:r>
                  <a:rPr lang="en-US" sz="3000" dirty="0"/>
                  <a:t> tree that</a:t>
                </a:r>
                <a:br>
                  <a:rPr lang="en-US" sz="3000" dirty="0"/>
                </a:br>
                <a:r>
                  <a:rPr lang="en-US" sz="3000" dirty="0"/>
                  <a:t>is built from a group of strings and represents</a:t>
                </a:r>
                <a:br>
                  <a:rPr lang="en-US" sz="3000" dirty="0"/>
                </a:br>
                <a:r>
                  <a:rPr lang="en-US" sz="3000" dirty="0"/>
                  <a:t>a more general string family</a:t>
                </a:r>
                <a:br>
                  <a:rPr lang="en-US" sz="3000" dirty="0"/>
                </a:br>
                <a:endParaRPr lang="en-US" dirty="0"/>
              </a:p>
              <a:p>
                <a:r>
                  <a:rPr lang="en-US" sz="3000" dirty="0"/>
                  <a:t>The PQTree is useful to find/generate similar</a:t>
                </a:r>
                <a:br>
                  <a:rPr lang="en-US" sz="3000" dirty="0"/>
                </a:br>
                <a:r>
                  <a:rPr lang="en-US" sz="3000" dirty="0"/>
                  <a:t>strings to the initial family</a:t>
                </a:r>
              </a:p>
              <a:p>
                <a:pPr marL="0" indent="0">
                  <a:buNone/>
                </a:pPr>
                <a:endParaRPr lang="en-US" sz="3000" dirty="0"/>
              </a:p>
              <a:p>
                <a:r>
                  <a:rPr lang="en-US" sz="3000" dirty="0"/>
                  <a:t>String family – </a:t>
                </a:r>
                <a:r>
                  <a:rPr lang="en-US" sz="3000" b="1" dirty="0"/>
                  <a:t>permutations </a:t>
                </a:r>
                <a:r>
                  <a:rPr lang="en-US" sz="3000" dirty="0"/>
                  <a:t>of </a:t>
                </a:r>
                <a:r>
                  <a:rPr lang="en-US" sz="3000" i="1" dirty="0"/>
                  <a:t>w.l.g</a:t>
                </a:r>
                <a:r>
                  <a:rPr lang="en-US" sz="3000" dirty="0"/>
                  <a:t>  </a:t>
                </a:r>
                <a14:m>
                  <m:oMath xmlns:m="http://schemas.openxmlformats.org/officeDocument/2006/math">
                    <m:r>
                      <a:rPr lang="en-US" sz="3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1 … 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sz="3000" b="1" dirty="0"/>
              </a:p>
              <a:p>
                <a:endParaRPr lang="en-US" dirty="0"/>
              </a:p>
              <a:p>
                <a:r>
                  <a:rPr lang="en-US" sz="3000" dirty="0"/>
                  <a:t>A PQTree is a fit solution because</a:t>
                </a:r>
                <a:br>
                  <a:rPr lang="en-US" sz="3000" dirty="0"/>
                </a:br>
                <a:r>
                  <a:rPr lang="en-US" sz="3000" dirty="0"/>
                  <a:t>we know that in nature similarity in sequence,</a:t>
                </a:r>
                <a:br>
                  <a:rPr lang="en-US" sz="3000" dirty="0"/>
                </a:br>
                <a:r>
                  <a:rPr lang="en-US" sz="3000" dirty="0"/>
                  <a:t>can predict similarity in function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E49F-6C3C-E449-8C17-ED3DFC93D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53" y="1385740"/>
                <a:ext cx="10515600" cy="4931538"/>
              </a:xfrm>
              <a:blipFill>
                <a:blip r:embed="rId2"/>
                <a:stretch>
                  <a:fillRect l="-965" t="-30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B394B2-87D6-484D-B76F-062C1CDE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00" y="540722"/>
            <a:ext cx="4465834" cy="53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661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08AD-FF1C-A34B-B172-D629FA2C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53" y="235947"/>
            <a:ext cx="10515600" cy="1325563"/>
          </a:xfrm>
        </p:spPr>
        <p:txBody>
          <a:bodyPr/>
          <a:lstStyle/>
          <a:p>
            <a:r>
              <a:rPr lang="en-US" dirty="0"/>
              <a:t>PQTree –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9E49F-6C3C-E449-8C17-ED3DFC93DD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153" y="1561512"/>
            <a:ext cx="10515600" cy="4755766"/>
          </a:xfrm>
        </p:spPr>
        <p:txBody>
          <a:bodyPr>
            <a:normAutofit fontScale="92500" lnSpcReduction="10000"/>
          </a:bodyPr>
          <a:lstStyle/>
          <a:p>
            <a:r>
              <a:rPr lang="en-US" sz="3000" b="1" dirty="0"/>
              <a:t>Node Yield </a:t>
            </a:r>
            <a:r>
              <a:rPr lang="en-US" sz="3000" dirty="0"/>
              <a:t>– strings representable by a node</a:t>
            </a:r>
          </a:p>
          <a:p>
            <a:endParaRPr lang="en-US" sz="3000" dirty="0"/>
          </a:p>
          <a:p>
            <a:r>
              <a:rPr lang="en-US" sz="3000" dirty="0"/>
              <a:t>A PQTree represents the yield of its root</a:t>
            </a:r>
          </a:p>
          <a:p>
            <a:endParaRPr lang="en-US" sz="3000" dirty="0"/>
          </a:p>
          <a:p>
            <a:r>
              <a:rPr lang="en-US" sz="3000" b="1" dirty="0"/>
              <a:t>Invariant</a:t>
            </a:r>
            <a:r>
              <a:rPr lang="en-US" sz="3000" dirty="0"/>
              <a:t> – the family of strings that was used</a:t>
            </a:r>
            <a:br>
              <a:rPr lang="en-US" sz="3000" dirty="0"/>
            </a:br>
            <a:r>
              <a:rPr lang="en-US" sz="3000" dirty="0"/>
              <a:t>to build the tree is a subset of it’s Yield</a:t>
            </a:r>
          </a:p>
          <a:p>
            <a:endParaRPr lang="en-US" dirty="0"/>
          </a:p>
          <a:p>
            <a:r>
              <a:rPr lang="en-US" dirty="0"/>
              <a:t>A PQTree consist of P nodes and Q nodes – each yields</a:t>
            </a:r>
            <a:br>
              <a:rPr lang="en-US" dirty="0"/>
            </a:br>
            <a:r>
              <a:rPr lang="en-US" dirty="0"/>
              <a:t>its children in a different manner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B394B2-87D6-484D-B76F-062C1CDEA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700" y="540722"/>
            <a:ext cx="4465834" cy="53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50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08AD-FF1C-A34B-B172-D629FA2C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53" y="235947"/>
            <a:ext cx="10515600" cy="1325563"/>
          </a:xfrm>
        </p:spPr>
        <p:txBody>
          <a:bodyPr/>
          <a:lstStyle/>
          <a:p>
            <a:r>
              <a:rPr lang="en-US" dirty="0"/>
              <a:t>PQTree – Node Yield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E49F-6C3C-E449-8C17-ED3DFC93D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153" y="1561512"/>
                <a:ext cx="10515600" cy="47557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 (</a:t>
                </a:r>
                <a:r>
                  <a:rPr lang="en-US" i="1" dirty="0"/>
                  <a:t>permutation</a:t>
                </a:r>
                <a:r>
                  <a:rPr lang="en-US" dirty="0"/>
                  <a:t>) node yields all the permutations</a:t>
                </a:r>
                <a:br>
                  <a:rPr lang="en-US" dirty="0"/>
                </a:br>
                <a:r>
                  <a:rPr lang="en-US" dirty="0"/>
                  <a:t>of its children</a:t>
                </a:r>
              </a:p>
              <a:p>
                <a:r>
                  <a:rPr lang="en-US" dirty="0"/>
                  <a:t>In our 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(2,3,4), (3,2,4), (4,3,2) …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 node yields it’s children in their order,</a:t>
                </a:r>
                <a:br>
                  <a:rPr lang="en-US" dirty="0"/>
                </a:br>
                <a:r>
                  <a:rPr lang="en-US" dirty="0"/>
                  <a:t>and in their reverse order</a:t>
                </a:r>
              </a:p>
              <a:p>
                <a:r>
                  <a:rPr lang="en-US" dirty="0"/>
                  <a:t>In our example: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(1,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,5), (5,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,1)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Partial yield of the whole tree: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…</m:t>
                    </m:r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E49F-6C3C-E449-8C17-ED3DFC93D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53" y="1561512"/>
                <a:ext cx="10515600" cy="4755766"/>
              </a:xfrm>
              <a:blipFill>
                <a:blip r:embed="rId2"/>
                <a:stretch>
                  <a:fillRect l="-965" t="-2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B394B2-87D6-484D-B76F-062C1CDE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00" y="540722"/>
            <a:ext cx="4465834" cy="53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021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08AD-FF1C-A34B-B172-D629FA2C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53" y="235947"/>
            <a:ext cx="10515600" cy="1325563"/>
          </a:xfrm>
        </p:spPr>
        <p:txBody>
          <a:bodyPr/>
          <a:lstStyle/>
          <a:p>
            <a:r>
              <a:rPr lang="en-US" dirty="0"/>
              <a:t>PQTree as a generalizable representation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E49F-6C3C-E449-8C17-ED3DFC93D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153" y="1561512"/>
                <a:ext cx="10515600" cy="475576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We can see that a tree is more general than the</a:t>
                </a:r>
                <a:br>
                  <a:rPr lang="en-US" dirty="0"/>
                </a:br>
                <a:r>
                  <a:rPr lang="en-US" dirty="0"/>
                  <a:t>family that it was built from. In our example:</a:t>
                </a:r>
              </a:p>
              <a:p>
                <a:pPr/>
                <a:r>
                  <a:rPr lang="en-US" dirty="0"/>
                  <a:t>The example tree can be obtain from the family:</a:t>
                </a:r>
                <a:br>
                  <a:rPr lang="en-US" dirty="0"/>
                </a:b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But its yield size is 12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b="1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1" i="1" smtClean="0">
                        <a:solidFill>
                          <a:schemeClr val="accent4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:br>
                  <a:rPr lang="en-US" dirty="0"/>
                </a:br>
                <a:r>
                  <a:rPr lang="en-US" dirty="0"/>
                  <a:t>and it includes for example: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  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,4,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,2,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4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E49F-6C3C-E449-8C17-ED3DFC93D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53" y="1561512"/>
                <a:ext cx="10515600" cy="4755766"/>
              </a:xfrm>
              <a:blipFill>
                <a:blip r:embed="rId2"/>
                <a:stretch>
                  <a:fillRect l="-965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B394B2-87D6-484D-B76F-062C1CDE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725" y="958277"/>
            <a:ext cx="4465834" cy="53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95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08AD-FF1C-A34B-B172-D629FA2C4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153" y="235947"/>
            <a:ext cx="10515600" cy="1325563"/>
          </a:xfrm>
        </p:spPr>
        <p:txBody>
          <a:bodyPr/>
          <a:lstStyle/>
          <a:p>
            <a:r>
              <a:rPr lang="en-US" dirty="0"/>
              <a:t>PQTree – Construction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E49F-6C3C-E449-8C17-ED3DFC93DD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153" y="1561512"/>
                <a:ext cx="10515600" cy="475576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construction of the PQTree could be done</a:t>
                </a:r>
                <a:br>
                  <a:rPr lang="en-US" dirty="0"/>
                </a:br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runtime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is the sum of lengths of</a:t>
                </a:r>
                <a:br>
                  <a:rPr lang="en-US" dirty="0"/>
                </a:br>
                <a:r>
                  <a:rPr lang="en-US" dirty="0"/>
                  <a:t>the initial family</a:t>
                </a:r>
              </a:p>
              <a:p>
                <a:r>
                  <a:rPr lang="en-US" dirty="0"/>
                  <a:t>But, the articles describes few alg.</a:t>
                </a:r>
                <a:br>
                  <a:rPr lang="en-US" dirty="0"/>
                </a:br>
                <a:r>
                  <a:rPr lang="en-US" dirty="0"/>
                  <a:t>with a runtime of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,</a:t>
                </a:r>
                <a:br>
                  <a:rPr lang="en-US" dirty="0"/>
                </a:br>
                <a:r>
                  <a:rPr lang="en-US" dirty="0"/>
                  <a:t>that for actual data – outperform the linear alg.</a:t>
                </a:r>
              </a:p>
              <a:p>
                <a:endParaRPr lang="en-US" dirty="0"/>
              </a:p>
              <a:p>
                <a:r>
                  <a:rPr lang="en-US" dirty="0"/>
                  <a:t>Thus an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was devised as a pragmatic</a:t>
                </a:r>
                <a:br>
                  <a:rPr lang="en-US" dirty="0"/>
                </a:br>
                <a:r>
                  <a:rPr lang="en-US" dirty="0"/>
                  <a:t>solution in the implementation of this project</a:t>
                </a:r>
              </a:p>
              <a:p>
                <a:r>
                  <a:rPr lang="en-US" dirty="0"/>
                  <a:t>The Implemented Alg. produces </a:t>
                </a:r>
                <a:br>
                  <a:rPr lang="en-US" dirty="0"/>
                </a:br>
                <a:r>
                  <a:rPr lang="en-US" dirty="0"/>
                  <a:t>the most conservative tree possible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7A9E49F-6C3C-E449-8C17-ED3DFC93DD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153" y="1561512"/>
                <a:ext cx="10515600" cy="4755766"/>
              </a:xfrm>
              <a:blipFill>
                <a:blip r:embed="rId2"/>
                <a:stretch>
                  <a:fillRect l="-965" t="-29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FAB394B2-87D6-484D-B76F-062C1CDEA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3700" y="540722"/>
            <a:ext cx="4465834" cy="535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905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1150</Words>
  <Application>Microsoft Macintosh PowerPoint</Application>
  <PresentationFormat>Widescreen</PresentationFormat>
  <Paragraphs>130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Abadi</vt:lpstr>
      <vt:lpstr>Arial</vt:lpstr>
      <vt:lpstr>Calibri</vt:lpstr>
      <vt:lpstr>Calibri Light</vt:lpstr>
      <vt:lpstr>Cambria Math</vt:lpstr>
      <vt:lpstr>Office Theme</vt:lpstr>
      <vt:lpstr>PQTrees</vt:lpstr>
      <vt:lpstr>Citations </vt:lpstr>
      <vt:lpstr>The Problem – Similar “String” Discovery</vt:lpstr>
      <vt:lpstr>PowerPoint Presentation</vt:lpstr>
      <vt:lpstr>Proposed solution - PQTree</vt:lpstr>
      <vt:lpstr>PQTree – Representation</vt:lpstr>
      <vt:lpstr>PQTree – Node Yield</vt:lpstr>
      <vt:lpstr>PQTree as a generalizable representation</vt:lpstr>
      <vt:lpstr>PQTree – Construction</vt:lpstr>
      <vt:lpstr>PQTree – Character duplication - sequential</vt:lpstr>
      <vt:lpstr>Sequential duplication - example</vt:lpstr>
      <vt:lpstr>Character duplication - Generalization</vt:lpstr>
      <vt:lpstr>Generalization – Example</vt:lpstr>
      <vt:lpstr>Character duplication – Heuristic</vt:lpstr>
      <vt:lpstr>Character duplication – Heuristic - Results</vt:lpstr>
      <vt:lpstr>Main Contribution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PQTrees</dc:title>
  <dc:creator>Microsoft Office User</dc:creator>
  <cp:lastModifiedBy>Microsoft Office User</cp:lastModifiedBy>
  <cp:revision>42</cp:revision>
  <dcterms:created xsi:type="dcterms:W3CDTF">2020-05-16T10:24:59Z</dcterms:created>
  <dcterms:modified xsi:type="dcterms:W3CDTF">2020-05-23T11:43:24Z</dcterms:modified>
</cp:coreProperties>
</file>